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Public Sans" charset="1" panose="00000000000000000000"/>
      <p:regular r:id="rId16"/>
    </p:embeddedFont>
    <p:embeddedFont>
      <p:font typeface="Public Sans Bold" charset="1" panose="00000000000000000000"/>
      <p:regular r:id="rId17"/>
    </p:embeddedFont>
    <p:embeddedFont>
      <p:font typeface="Public Sans Italics" charset="1" panose="00000000000000000000"/>
      <p:regular r:id="rId18"/>
    </p:embeddedFont>
    <p:embeddedFont>
      <p:font typeface="Public Sans Bold Italics" charset="1" panose="00000000000000000000"/>
      <p:regular r:id="rId19"/>
    </p:embeddedFont>
    <p:embeddedFont>
      <p:font typeface="Public Sans Thin" charset="1" panose="00000000000000000000"/>
      <p:regular r:id="rId20"/>
    </p:embeddedFont>
    <p:embeddedFont>
      <p:font typeface="Public Sans Thin Italics" charset="1" panose="00000000000000000000"/>
      <p:regular r:id="rId21"/>
    </p:embeddedFont>
    <p:embeddedFont>
      <p:font typeface="Public Sans Medium" charset="1" panose="00000000000000000000"/>
      <p:regular r:id="rId22"/>
    </p:embeddedFont>
    <p:embeddedFont>
      <p:font typeface="Public Sans Medium Italics" charset="1" panose="00000000000000000000"/>
      <p:regular r:id="rId23"/>
    </p:embeddedFont>
    <p:embeddedFont>
      <p:font typeface="Public Sans Heavy" charset="1" panose="00000000000000000000"/>
      <p:regular r:id="rId24"/>
    </p:embeddedFont>
    <p:embeddedFont>
      <p:font typeface="Public Sans Heavy Italic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40.png" Type="http://schemas.openxmlformats.org/officeDocument/2006/relationships/image"/><Relationship Id="rId12" Target="../media/image41.svg" Type="http://schemas.openxmlformats.org/officeDocument/2006/relationships/image"/><Relationship Id="rId2" Target="../media/image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4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2276446" y="3136543"/>
            <a:ext cx="13587548" cy="3200970"/>
          </a:xfrm>
          <a:prstGeom prst="rect">
            <a:avLst/>
          </a:prstGeom>
        </p:spPr>
        <p:txBody>
          <a:bodyPr anchor="t" rtlCol="false" tIns="0" lIns="0" bIns="0" rIns="0">
            <a:spAutoFit/>
          </a:bodyPr>
          <a:lstStyle/>
          <a:p>
            <a:pPr algn="ctr">
              <a:lnSpc>
                <a:spcPts val="12218"/>
              </a:lnSpc>
            </a:pPr>
            <a:r>
              <a:rPr lang="en-US" sz="12998">
                <a:solidFill>
                  <a:srgbClr val="000000"/>
                </a:solidFill>
                <a:latin typeface="DM Sans Bold"/>
              </a:rPr>
              <a:t>Spotify Music Analysis</a:t>
            </a:r>
          </a:p>
        </p:txBody>
      </p:sp>
      <p:sp>
        <p:nvSpPr>
          <p:cNvPr name="TextBox 18" id="18"/>
          <p:cNvSpPr txBox="true"/>
          <p:nvPr/>
        </p:nvSpPr>
        <p:spPr>
          <a:xfrm rot="0">
            <a:off x="3883897" y="6808116"/>
            <a:ext cx="10372646" cy="1130476"/>
          </a:xfrm>
          <a:prstGeom prst="rect">
            <a:avLst/>
          </a:prstGeom>
        </p:spPr>
        <p:txBody>
          <a:bodyPr anchor="t" rtlCol="false" tIns="0" lIns="0" bIns="0" rIns="0">
            <a:spAutoFit/>
          </a:bodyPr>
          <a:lstStyle/>
          <a:p>
            <a:pPr algn="ctr">
              <a:lnSpc>
                <a:spcPts val="4381"/>
              </a:lnSpc>
            </a:pPr>
            <a:r>
              <a:rPr lang="en-US" sz="4381" spc="-87">
                <a:solidFill>
                  <a:srgbClr val="000000"/>
                </a:solidFill>
                <a:latin typeface="DM Sans Bold"/>
              </a:rPr>
              <a:t>by   Shagun Sharma 211170</a:t>
            </a:r>
          </a:p>
          <a:p>
            <a:pPr algn="ctr">
              <a:lnSpc>
                <a:spcPts val="4381"/>
              </a:lnSpc>
            </a:pPr>
            <a:r>
              <a:rPr lang="en-US" sz="4381" spc="-87">
                <a:solidFill>
                  <a:srgbClr val="000000"/>
                </a:solidFill>
                <a:latin typeface="DM Sans Bold"/>
              </a:rPr>
              <a:t>          Aadya Thakur 211184</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TextBox 3" id="3"/>
          <p:cNvSpPr txBox="true"/>
          <p:nvPr/>
        </p:nvSpPr>
        <p:spPr>
          <a:xfrm rot="0">
            <a:off x="6582911" y="773309"/>
            <a:ext cx="6320894" cy="806707"/>
          </a:xfrm>
          <a:prstGeom prst="rect">
            <a:avLst/>
          </a:prstGeom>
        </p:spPr>
        <p:txBody>
          <a:bodyPr anchor="t" rtlCol="false" tIns="0" lIns="0" bIns="0" rIns="0">
            <a:spAutoFit/>
          </a:bodyPr>
          <a:lstStyle/>
          <a:p>
            <a:pPr>
              <a:lnSpc>
                <a:spcPts val="5937"/>
              </a:lnSpc>
            </a:pPr>
            <a:r>
              <a:rPr lang="en-US" sz="6120">
                <a:solidFill>
                  <a:srgbClr val="000000"/>
                </a:solidFill>
                <a:latin typeface="DM Sans Bold"/>
              </a:rPr>
              <a:t>OBSERVATIONS</a:t>
            </a:r>
          </a:p>
        </p:txBody>
      </p:sp>
      <p:sp>
        <p:nvSpPr>
          <p:cNvPr name="TextBox 4" id="4"/>
          <p:cNvSpPr txBox="true"/>
          <p:nvPr/>
        </p:nvSpPr>
        <p:spPr>
          <a:xfrm rot="0">
            <a:off x="715886" y="1522866"/>
            <a:ext cx="17327798" cy="8508615"/>
          </a:xfrm>
          <a:prstGeom prst="rect">
            <a:avLst/>
          </a:prstGeom>
        </p:spPr>
        <p:txBody>
          <a:bodyPr anchor="t" rtlCol="false" tIns="0" lIns="0" bIns="0" rIns="0">
            <a:spAutoFit/>
          </a:bodyPr>
          <a:lstStyle/>
          <a:p>
            <a:pPr>
              <a:lnSpc>
                <a:spcPts val="5377"/>
              </a:lnSpc>
            </a:pPr>
          </a:p>
          <a:p>
            <a:pPr marL="494584" indent="-247292" lvl="1">
              <a:lnSpc>
                <a:spcPts val="3092"/>
              </a:lnSpc>
              <a:buFont typeface="Arial"/>
              <a:buChar char="•"/>
            </a:pPr>
            <a:r>
              <a:rPr lang="en-US" sz="2290" spc="137">
                <a:solidFill>
                  <a:srgbClr val="000000"/>
                </a:solidFill>
                <a:latin typeface="DM Sans Bold"/>
              </a:rPr>
              <a:t>Most top-streamed tracks did not place in charts, and they exhibit shorter streaming durations compared to charting tracks. This is often indicative of newer tracks that haven't charted yet but are streamed heavily.</a:t>
            </a:r>
          </a:p>
          <a:p>
            <a:pPr>
              <a:lnSpc>
                <a:spcPts val="3092"/>
              </a:lnSpc>
            </a:pPr>
          </a:p>
          <a:p>
            <a:pPr marL="494584" indent="-247292" lvl="1">
              <a:lnSpc>
                <a:spcPts val="3092"/>
              </a:lnSpc>
              <a:buFont typeface="Arial"/>
              <a:buChar char="•"/>
            </a:pPr>
            <a:r>
              <a:rPr lang="en-US" sz="2290" spc="137">
                <a:solidFill>
                  <a:srgbClr val="000000"/>
                </a:solidFill>
                <a:latin typeface="DM Sans Bold"/>
              </a:rPr>
              <a:t>A significant number of top-streamed tracks are not present in many playlists across different platforms. This could be attributed to their recent release, indicating that tracks are streamed heavily even before being added to playlists.</a:t>
            </a:r>
          </a:p>
          <a:p>
            <a:pPr>
              <a:lnSpc>
                <a:spcPts val="3092"/>
              </a:lnSpc>
            </a:pPr>
          </a:p>
          <a:p>
            <a:pPr marL="494584" indent="-247292" lvl="1">
              <a:lnSpc>
                <a:spcPts val="3092"/>
              </a:lnSpc>
              <a:buFont typeface="Arial"/>
              <a:buChar char="•"/>
            </a:pPr>
            <a:r>
              <a:rPr lang="en-US" sz="2290" spc="137">
                <a:solidFill>
                  <a:srgbClr val="000000"/>
                </a:solidFill>
                <a:latin typeface="DM Sans Bold"/>
              </a:rPr>
              <a:t>Top-streamed tracks include a variety of moods but generally consist of upbeat songs. Listeners prefer tracks with more singing than speech, acoustic elements, and instrumentals.</a:t>
            </a:r>
          </a:p>
          <a:p>
            <a:pPr>
              <a:lnSpc>
                <a:spcPts val="3092"/>
              </a:lnSpc>
            </a:pPr>
          </a:p>
          <a:p>
            <a:pPr marL="494584" indent="-247292" lvl="1">
              <a:lnSpc>
                <a:spcPts val="3092"/>
              </a:lnSpc>
              <a:buFont typeface="Arial"/>
              <a:buChar char="•"/>
            </a:pPr>
            <a:r>
              <a:rPr lang="en-US" sz="2290" spc="137">
                <a:solidFill>
                  <a:srgbClr val="000000"/>
                </a:solidFill>
                <a:latin typeface="DM Sans Bold"/>
              </a:rPr>
              <a:t>The release date significantly influences a track's total streaming time, with recently released tracks accumulating more streaming time compared to older tracks.</a:t>
            </a:r>
          </a:p>
          <a:p>
            <a:pPr>
              <a:lnSpc>
                <a:spcPts val="3092"/>
              </a:lnSpc>
            </a:pPr>
          </a:p>
          <a:p>
            <a:pPr marL="494584" indent="-247292" lvl="1">
              <a:lnSpc>
                <a:spcPts val="3092"/>
              </a:lnSpc>
              <a:buFont typeface="Arial"/>
              <a:buChar char="•"/>
            </a:pPr>
            <a:r>
              <a:rPr lang="en-US" sz="2290" spc="137">
                <a:solidFill>
                  <a:srgbClr val="000000"/>
                </a:solidFill>
                <a:latin typeface="DM Sans Bold"/>
              </a:rPr>
              <a:t>The track's BPM and key appear to be less influential factors in determining a track's total streaming time.</a:t>
            </a:r>
          </a:p>
          <a:p>
            <a:pPr>
              <a:lnSpc>
                <a:spcPts val="3092"/>
              </a:lnSpc>
            </a:pPr>
          </a:p>
          <a:p>
            <a:pPr marL="494584" indent="-247292" lvl="1">
              <a:lnSpc>
                <a:spcPts val="3092"/>
              </a:lnSpc>
              <a:buFont typeface="Arial"/>
              <a:buChar char="•"/>
            </a:pPr>
            <a:r>
              <a:rPr lang="en-US" sz="2290" spc="137">
                <a:solidFill>
                  <a:srgbClr val="000000"/>
                </a:solidFill>
                <a:latin typeface="DM Sans Bold"/>
              </a:rPr>
              <a:t>The dataset lacks highly correlated variables, suggesting that the provided variables alone may not be sufficient to predict a track's streaming success. Further analysis with additional historical records may reveal stronger correlations.</a:t>
            </a:r>
          </a:p>
          <a:p>
            <a:pPr>
              <a:lnSpc>
                <a:spcPts val="3976"/>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3019867"/>
            <a:ext cx="10910396" cy="3364511"/>
          </a:xfrm>
          <a:prstGeom prst="rect">
            <a:avLst/>
          </a:prstGeom>
        </p:spPr>
        <p:txBody>
          <a:bodyPr anchor="t" rtlCol="false" tIns="0" lIns="0" bIns="0" rIns="0">
            <a:spAutoFit/>
          </a:bodyPr>
          <a:lstStyle/>
          <a:p>
            <a:pPr algn="ctr">
              <a:lnSpc>
                <a:spcPts val="12699"/>
              </a:lnSpc>
            </a:pPr>
            <a:r>
              <a:rPr lang="en-US" sz="14597">
                <a:solidFill>
                  <a:srgbClr val="000000"/>
                </a:solidFill>
                <a:latin typeface="DM Sans Bold"/>
              </a:rPr>
              <a:t>Thank you very much!</a:t>
            </a:r>
          </a:p>
        </p:txBody>
      </p:sp>
      <p:sp>
        <p:nvSpPr>
          <p:cNvPr name="TextBox 17" id="17"/>
          <p:cNvSpPr txBox="true"/>
          <p:nvPr/>
        </p:nvSpPr>
        <p:spPr>
          <a:xfrm rot="0">
            <a:off x="4860641" y="6811335"/>
            <a:ext cx="8459795" cy="578026"/>
          </a:xfrm>
          <a:prstGeom prst="rect">
            <a:avLst/>
          </a:prstGeom>
        </p:spPr>
        <p:txBody>
          <a:bodyPr anchor="t" rtlCol="false" tIns="0" lIns="0" bIns="0" rIns="0">
            <a:spAutoFit/>
          </a:bodyPr>
          <a:lstStyle/>
          <a:p>
            <a:pPr algn="ctr">
              <a:lnSpc>
                <a:spcPts val="4381"/>
              </a:lnSpc>
            </a:pPr>
            <a:r>
              <a:rPr lang="en-US" sz="4381" spc="-87">
                <a:solidFill>
                  <a:srgbClr val="000000"/>
                </a:solidFill>
                <a:latin typeface="DM Sans Bold"/>
              </a:rPr>
              <a:t>www.reallygreatsite.com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0994934" y="2091045"/>
            <a:ext cx="6264366" cy="6104909"/>
          </a:xfrm>
          <a:custGeom>
            <a:avLst/>
            <a:gdLst/>
            <a:ahLst/>
            <a:cxnLst/>
            <a:rect r="r" b="b" t="t" l="l"/>
            <a:pathLst>
              <a:path h="6104909" w="6264366">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04950" y="4242435"/>
            <a:ext cx="9128286" cy="5015865"/>
          </a:xfrm>
          <a:prstGeom prst="rect">
            <a:avLst/>
          </a:prstGeom>
        </p:spPr>
        <p:txBody>
          <a:bodyPr anchor="t" rtlCol="false" tIns="0" lIns="0" bIns="0" rIns="0">
            <a:spAutoFit/>
          </a:bodyPr>
          <a:lstStyle/>
          <a:p>
            <a:pPr>
              <a:lnSpc>
                <a:spcPts val="3644"/>
              </a:lnSpc>
            </a:pPr>
            <a:r>
              <a:rPr lang="en-US" sz="2699" spc="161">
                <a:solidFill>
                  <a:srgbClr val="000000"/>
                </a:solidFill>
                <a:latin typeface="DM Sans Bold"/>
              </a:rPr>
              <a:t>The aim of this report is to analyse the most streamed Spotify songs of 2023, utilising a comprehensive dataset with various features such as track name, artist information, release details, streaming metrics, and other relevant attributes. The analysis focuses on cleaning the data, identifying relationships between variables, and exploring how track metrics correlate with the number of streams, chart placement, and frequency in playlists.</a:t>
            </a:r>
          </a:p>
          <a:p>
            <a:pPr marL="0" indent="0" lvl="0">
              <a:lnSpc>
                <a:spcPts val="3644"/>
              </a:lnSpc>
              <a:spcBef>
                <a:spcPct val="0"/>
              </a:spcBef>
            </a:pPr>
          </a:p>
        </p:txBody>
      </p:sp>
      <p:sp>
        <p:nvSpPr>
          <p:cNvPr name="Freeform 5" id="5"/>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0" id="10"/>
          <p:cNvSpPr txBox="true"/>
          <p:nvPr/>
        </p:nvSpPr>
        <p:spPr>
          <a:xfrm rot="0">
            <a:off x="1504950" y="2898168"/>
            <a:ext cx="8092094"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TextBox 3" id="3"/>
          <p:cNvSpPr txBox="true"/>
          <p:nvPr/>
        </p:nvSpPr>
        <p:spPr>
          <a:xfrm rot="0">
            <a:off x="1583879" y="4649621"/>
            <a:ext cx="7025086"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Objectives</a:t>
            </a:r>
          </a:p>
        </p:txBody>
      </p:sp>
      <p:grpSp>
        <p:nvGrpSpPr>
          <p:cNvPr name="Group 4" id="4"/>
          <p:cNvGrpSpPr/>
          <p:nvPr/>
        </p:nvGrpSpPr>
        <p:grpSpPr>
          <a:xfrm rot="0">
            <a:off x="9975489" y="1170261"/>
            <a:ext cx="6998061" cy="2561528"/>
            <a:chOff x="0" y="0"/>
            <a:chExt cx="2342659" cy="857492"/>
          </a:xfrm>
        </p:grpSpPr>
        <p:sp>
          <p:nvSpPr>
            <p:cNvPr name="Freeform 5" id="5"/>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6" id="6"/>
            <p:cNvSpPr txBox="true"/>
            <p:nvPr/>
          </p:nvSpPr>
          <p:spPr>
            <a:xfrm>
              <a:off x="0" y="85725"/>
              <a:ext cx="2342659" cy="771767"/>
            </a:xfrm>
            <a:prstGeom prst="rect">
              <a:avLst/>
            </a:prstGeom>
          </p:spPr>
          <p:txBody>
            <a:bodyPr anchor="ctr" rtlCol="false" tIns="50800" lIns="50800" bIns="50800" rIns="50800"/>
            <a:lstStyle/>
            <a:p>
              <a:pPr algn="ctr" marL="539753" indent="-269876" lvl="1">
                <a:lnSpc>
                  <a:spcPts val="1925"/>
                </a:lnSpc>
                <a:buFont typeface="Arial"/>
                <a:buChar char="•"/>
              </a:pPr>
            </a:p>
            <a:p>
              <a:pPr algn="ctr">
                <a:lnSpc>
                  <a:spcPts val="1925"/>
                </a:lnSpc>
              </a:pPr>
            </a:p>
          </p:txBody>
        </p:sp>
      </p:grpSp>
      <p:sp>
        <p:nvSpPr>
          <p:cNvPr name="TextBox 7" id="7"/>
          <p:cNvSpPr txBox="true"/>
          <p:nvPr/>
        </p:nvSpPr>
        <p:spPr>
          <a:xfrm rot="0">
            <a:off x="10491672" y="2024301"/>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01.</a:t>
            </a:r>
          </a:p>
        </p:txBody>
      </p:sp>
      <p:grpSp>
        <p:nvGrpSpPr>
          <p:cNvPr name="Group 8" id="8"/>
          <p:cNvGrpSpPr/>
          <p:nvPr/>
        </p:nvGrpSpPr>
        <p:grpSpPr>
          <a:xfrm rot="0">
            <a:off x="9975489" y="3862348"/>
            <a:ext cx="6998061" cy="2561528"/>
            <a:chOff x="0" y="0"/>
            <a:chExt cx="2342659" cy="857492"/>
          </a:xfrm>
        </p:grpSpPr>
        <p:sp>
          <p:nvSpPr>
            <p:cNvPr name="Freeform 9" id="9"/>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0" id="10"/>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11" id="11"/>
          <p:cNvGrpSpPr/>
          <p:nvPr/>
        </p:nvGrpSpPr>
        <p:grpSpPr>
          <a:xfrm rot="0">
            <a:off x="9975489" y="6557226"/>
            <a:ext cx="6998061" cy="2561528"/>
            <a:chOff x="0" y="0"/>
            <a:chExt cx="2342659" cy="857492"/>
          </a:xfrm>
        </p:grpSpPr>
        <p:sp>
          <p:nvSpPr>
            <p:cNvPr name="Freeform 12" id="12"/>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3" id="13"/>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14" id="14"/>
          <p:cNvSpPr txBox="true"/>
          <p:nvPr/>
        </p:nvSpPr>
        <p:spPr>
          <a:xfrm rot="0">
            <a:off x="10491672" y="4717783"/>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02.</a:t>
            </a:r>
          </a:p>
        </p:txBody>
      </p:sp>
      <p:sp>
        <p:nvSpPr>
          <p:cNvPr name="TextBox 15" id="15"/>
          <p:cNvSpPr txBox="true"/>
          <p:nvPr/>
        </p:nvSpPr>
        <p:spPr>
          <a:xfrm rot="0">
            <a:off x="10491672" y="7411266"/>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03.</a:t>
            </a:r>
          </a:p>
        </p:txBody>
      </p:sp>
      <p:sp>
        <p:nvSpPr>
          <p:cNvPr name="Freeform 16" id="16"/>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8" id="18"/>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9" id="19"/>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20" id="20"/>
          <p:cNvSpPr txBox="true"/>
          <p:nvPr/>
        </p:nvSpPr>
        <p:spPr>
          <a:xfrm rot="0">
            <a:off x="12048482" y="1401087"/>
            <a:ext cx="5210818" cy="1478281"/>
          </a:xfrm>
          <a:prstGeom prst="rect">
            <a:avLst/>
          </a:prstGeom>
        </p:spPr>
        <p:txBody>
          <a:bodyPr anchor="t" rtlCol="false" tIns="0" lIns="0" bIns="0" rIns="0">
            <a:spAutoFit/>
          </a:bodyPr>
          <a:lstStyle/>
          <a:p>
            <a:pPr algn="just">
              <a:lnSpc>
                <a:spcPts val="6074"/>
              </a:lnSpc>
            </a:pPr>
          </a:p>
          <a:p>
            <a:pPr algn="just" marL="0" indent="0" lvl="0">
              <a:lnSpc>
                <a:spcPts val="5804"/>
              </a:lnSpc>
              <a:spcBef>
                <a:spcPct val="0"/>
              </a:spcBef>
            </a:pPr>
            <a:r>
              <a:rPr lang="en-US" sz="4299" spc="68">
                <a:solidFill>
                  <a:srgbClr val="000000"/>
                </a:solidFill>
                <a:latin typeface="DM Sans Bold"/>
              </a:rPr>
              <a:t>Data Cleaning</a:t>
            </a:r>
          </a:p>
        </p:txBody>
      </p:sp>
      <p:sp>
        <p:nvSpPr>
          <p:cNvPr name="TextBox 21" id="21"/>
          <p:cNvSpPr txBox="true"/>
          <p:nvPr/>
        </p:nvSpPr>
        <p:spPr>
          <a:xfrm rot="0">
            <a:off x="12048482" y="7124389"/>
            <a:ext cx="4447842" cy="1379221"/>
          </a:xfrm>
          <a:prstGeom prst="rect">
            <a:avLst/>
          </a:prstGeom>
        </p:spPr>
        <p:txBody>
          <a:bodyPr anchor="t" rtlCol="false" tIns="0" lIns="0" bIns="0" rIns="0">
            <a:spAutoFit/>
          </a:bodyPr>
          <a:lstStyle/>
          <a:p>
            <a:pPr algn="just" marL="0" indent="0" lvl="0">
              <a:lnSpc>
                <a:spcPts val="5534"/>
              </a:lnSpc>
              <a:spcBef>
                <a:spcPct val="0"/>
              </a:spcBef>
            </a:pPr>
            <a:r>
              <a:rPr lang="en-US" sz="4099" spc="65">
                <a:solidFill>
                  <a:srgbClr val="000000"/>
                </a:solidFill>
                <a:latin typeface="DM Sans Bold"/>
              </a:rPr>
              <a:t>Visualization and Observations</a:t>
            </a:r>
          </a:p>
        </p:txBody>
      </p:sp>
      <p:sp>
        <p:nvSpPr>
          <p:cNvPr name="TextBox 22" id="22"/>
          <p:cNvSpPr txBox="true"/>
          <p:nvPr/>
        </p:nvSpPr>
        <p:spPr>
          <a:xfrm rot="0">
            <a:off x="12070625" y="4357299"/>
            <a:ext cx="5210818" cy="1504951"/>
          </a:xfrm>
          <a:prstGeom prst="rect">
            <a:avLst/>
          </a:prstGeom>
        </p:spPr>
        <p:txBody>
          <a:bodyPr anchor="t" rtlCol="false" tIns="0" lIns="0" bIns="0" rIns="0">
            <a:spAutoFit/>
          </a:bodyPr>
          <a:lstStyle/>
          <a:p>
            <a:pPr algn="just" marL="0" indent="0" lvl="0">
              <a:lnSpc>
                <a:spcPts val="6074"/>
              </a:lnSpc>
              <a:spcBef>
                <a:spcPct val="0"/>
              </a:spcBef>
            </a:pPr>
            <a:r>
              <a:rPr lang="en-US" sz="4499" spc="71">
                <a:solidFill>
                  <a:srgbClr val="000000"/>
                </a:solidFill>
                <a:latin typeface="DM Sans Bold"/>
              </a:rPr>
              <a:t>Relationship Identification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grpSp>
        <p:nvGrpSpPr>
          <p:cNvPr name="Group 3" id="3"/>
          <p:cNvGrpSpPr/>
          <p:nvPr/>
        </p:nvGrpSpPr>
        <p:grpSpPr>
          <a:xfrm rot="0">
            <a:off x="11672061" y="1025292"/>
            <a:ext cx="5587239" cy="2662922"/>
            <a:chOff x="0" y="0"/>
            <a:chExt cx="2065940" cy="984643"/>
          </a:xfrm>
        </p:grpSpPr>
        <p:sp>
          <p:nvSpPr>
            <p:cNvPr name="Freeform 4" id="4"/>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5" id="5"/>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1672061" y="6338997"/>
            <a:ext cx="5587239" cy="2662922"/>
            <a:chOff x="0" y="0"/>
            <a:chExt cx="2065940" cy="984643"/>
          </a:xfrm>
        </p:grpSpPr>
        <p:sp>
          <p:nvSpPr>
            <p:cNvPr name="Freeform 7" id="7"/>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8" id="8"/>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028700" y="1028700"/>
            <a:ext cx="5587239" cy="2662922"/>
            <a:chOff x="0" y="0"/>
            <a:chExt cx="2065940" cy="984643"/>
          </a:xfrm>
        </p:grpSpPr>
        <p:sp>
          <p:nvSpPr>
            <p:cNvPr name="Freeform 10" id="10"/>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1" id="11"/>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028700" y="6338997"/>
            <a:ext cx="5587239" cy="2662922"/>
            <a:chOff x="0" y="0"/>
            <a:chExt cx="2065940" cy="984643"/>
          </a:xfrm>
        </p:grpSpPr>
        <p:sp>
          <p:nvSpPr>
            <p:cNvPr name="Freeform 13" id="13"/>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4" id="14"/>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false" flipV="false" rot="-7900054">
            <a:off x="7348622" y="2133028"/>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2700000">
            <a:off x="10017119" y="2144497"/>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3209977">
            <a:off x="9982257" y="7689589"/>
            <a:ext cx="1012981" cy="454921"/>
          </a:xfrm>
          <a:custGeom>
            <a:avLst/>
            <a:gdLst/>
            <a:ahLst/>
            <a:cxnLst/>
            <a:rect r="r" b="b" t="t" l="l"/>
            <a:pathLst>
              <a:path h="454921" w="101298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7866361">
            <a:off x="7243302" y="7665457"/>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264609" y="1499419"/>
            <a:ext cx="1829699" cy="1745076"/>
          </a:xfrm>
          <a:custGeom>
            <a:avLst/>
            <a:gdLst/>
            <a:ahLst/>
            <a:cxnLst/>
            <a:rect r="r" b="b" t="t" l="l"/>
            <a:pathLst>
              <a:path h="1745076" w="1829699">
                <a:moveTo>
                  <a:pt x="0" y="0"/>
                </a:moveTo>
                <a:lnTo>
                  <a:pt x="1829699" y="0"/>
                </a:lnTo>
                <a:lnTo>
                  <a:pt x="1829699" y="1745076"/>
                </a:lnTo>
                <a:lnTo>
                  <a:pt x="0" y="17450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408646" y="6642707"/>
            <a:ext cx="1541626" cy="2055501"/>
          </a:xfrm>
          <a:custGeom>
            <a:avLst/>
            <a:gdLst/>
            <a:ahLst/>
            <a:cxnLst/>
            <a:rect r="r" b="b" t="t" l="l"/>
            <a:pathLst>
              <a:path h="2055501" w="1541626">
                <a:moveTo>
                  <a:pt x="0" y="0"/>
                </a:moveTo>
                <a:lnTo>
                  <a:pt x="1541625" y="0"/>
                </a:lnTo>
                <a:lnTo>
                  <a:pt x="1541625" y="2055502"/>
                </a:lnTo>
                <a:lnTo>
                  <a:pt x="0" y="2055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2118917" y="1547255"/>
            <a:ext cx="1521152" cy="1697240"/>
          </a:xfrm>
          <a:custGeom>
            <a:avLst/>
            <a:gdLst/>
            <a:ahLst/>
            <a:cxnLst/>
            <a:rect r="r" b="b" t="t" l="l"/>
            <a:pathLst>
              <a:path h="1697240" w="1521152">
                <a:moveTo>
                  <a:pt x="0" y="0"/>
                </a:moveTo>
                <a:lnTo>
                  <a:pt x="1521151" y="0"/>
                </a:lnTo>
                <a:lnTo>
                  <a:pt x="1521151" y="1697240"/>
                </a:lnTo>
                <a:lnTo>
                  <a:pt x="0" y="16972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12118917" y="6783023"/>
            <a:ext cx="1776392" cy="1676470"/>
          </a:xfrm>
          <a:custGeom>
            <a:avLst/>
            <a:gdLst/>
            <a:ahLst/>
            <a:cxnLst/>
            <a:rect r="r" b="b" t="t" l="l"/>
            <a:pathLst>
              <a:path h="1676470" w="1776392">
                <a:moveTo>
                  <a:pt x="0" y="0"/>
                </a:moveTo>
                <a:lnTo>
                  <a:pt x="1776392" y="0"/>
                </a:lnTo>
                <a:lnTo>
                  <a:pt x="1776392" y="1676470"/>
                </a:lnTo>
                <a:lnTo>
                  <a:pt x="0" y="16764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3" id="23"/>
          <p:cNvSpPr txBox="true"/>
          <p:nvPr/>
        </p:nvSpPr>
        <p:spPr>
          <a:xfrm rot="0">
            <a:off x="14101836" y="1978996"/>
            <a:ext cx="2816627" cy="719458"/>
          </a:xfrm>
          <a:prstGeom prst="rect">
            <a:avLst/>
          </a:prstGeom>
        </p:spPr>
        <p:txBody>
          <a:bodyPr anchor="t" rtlCol="false" tIns="0" lIns="0" bIns="0" rIns="0">
            <a:spAutoFit/>
          </a:bodyPr>
          <a:lstStyle/>
          <a:p>
            <a:pPr algn="l" marL="0" indent="0" lvl="0">
              <a:lnSpc>
                <a:spcPts val="5959"/>
              </a:lnSpc>
              <a:spcBef>
                <a:spcPct val="0"/>
              </a:spcBef>
            </a:pPr>
            <a:r>
              <a:rPr lang="en-US" sz="3999">
                <a:solidFill>
                  <a:srgbClr val="000000"/>
                </a:solidFill>
                <a:latin typeface="DM Sans Bold"/>
              </a:rPr>
              <a:t>NUMPY</a:t>
            </a:r>
          </a:p>
        </p:txBody>
      </p:sp>
      <p:sp>
        <p:nvSpPr>
          <p:cNvPr name="TextBox 24" id="24"/>
          <p:cNvSpPr txBox="true"/>
          <p:nvPr/>
        </p:nvSpPr>
        <p:spPr>
          <a:xfrm rot="0">
            <a:off x="14101836" y="7301522"/>
            <a:ext cx="2816627" cy="694566"/>
          </a:xfrm>
          <a:prstGeom prst="rect">
            <a:avLst/>
          </a:prstGeom>
        </p:spPr>
        <p:txBody>
          <a:bodyPr anchor="t" rtlCol="false" tIns="0" lIns="0" bIns="0" rIns="0">
            <a:spAutoFit/>
          </a:bodyPr>
          <a:lstStyle/>
          <a:p>
            <a:pPr algn="l" marL="0" indent="0" lvl="0">
              <a:lnSpc>
                <a:spcPts val="5810"/>
              </a:lnSpc>
              <a:spcBef>
                <a:spcPct val="0"/>
              </a:spcBef>
            </a:pPr>
            <a:r>
              <a:rPr lang="en-US" sz="3899">
                <a:solidFill>
                  <a:srgbClr val="000000"/>
                </a:solidFill>
                <a:latin typeface="DM Sans Bold"/>
              </a:rPr>
              <a:t>PANDAS</a:t>
            </a:r>
          </a:p>
        </p:txBody>
      </p:sp>
      <p:sp>
        <p:nvSpPr>
          <p:cNvPr name="TextBox 25" id="25"/>
          <p:cNvSpPr txBox="true"/>
          <p:nvPr/>
        </p:nvSpPr>
        <p:spPr>
          <a:xfrm rot="0">
            <a:off x="3458475" y="1964766"/>
            <a:ext cx="2816627" cy="679199"/>
          </a:xfrm>
          <a:prstGeom prst="rect">
            <a:avLst/>
          </a:prstGeom>
        </p:spPr>
        <p:txBody>
          <a:bodyPr anchor="t" rtlCol="false" tIns="0" lIns="0" bIns="0" rIns="0">
            <a:spAutoFit/>
          </a:bodyPr>
          <a:lstStyle/>
          <a:p>
            <a:pPr algn="l" marL="0" indent="0" lvl="0">
              <a:lnSpc>
                <a:spcPts val="5661"/>
              </a:lnSpc>
            </a:pPr>
            <a:r>
              <a:rPr lang="en-US" sz="3799">
                <a:solidFill>
                  <a:srgbClr val="000000"/>
                </a:solidFill>
                <a:latin typeface="DM Sans Bold"/>
              </a:rPr>
              <a:t>SEABORN</a:t>
            </a:r>
          </a:p>
        </p:txBody>
      </p:sp>
      <p:sp>
        <p:nvSpPr>
          <p:cNvPr name="TextBox 26" id="26"/>
          <p:cNvSpPr txBox="true"/>
          <p:nvPr/>
        </p:nvSpPr>
        <p:spPr>
          <a:xfrm rot="0">
            <a:off x="3285781" y="7387882"/>
            <a:ext cx="2816627" cy="608205"/>
          </a:xfrm>
          <a:prstGeom prst="rect">
            <a:avLst/>
          </a:prstGeom>
        </p:spPr>
        <p:txBody>
          <a:bodyPr anchor="t" rtlCol="false" tIns="0" lIns="0" bIns="0" rIns="0">
            <a:spAutoFit/>
          </a:bodyPr>
          <a:lstStyle/>
          <a:p>
            <a:pPr algn="l" marL="0" indent="0" lvl="0">
              <a:lnSpc>
                <a:spcPts val="5065"/>
              </a:lnSpc>
            </a:pPr>
            <a:r>
              <a:rPr lang="en-US" sz="3399">
                <a:solidFill>
                  <a:srgbClr val="000000"/>
                </a:solidFill>
                <a:latin typeface="DM Sans Bold"/>
              </a:rPr>
              <a:t>MATPLOTLIB</a:t>
            </a:r>
          </a:p>
        </p:txBody>
      </p:sp>
      <p:sp>
        <p:nvSpPr>
          <p:cNvPr name="TextBox 27" id="27"/>
          <p:cNvSpPr txBox="true"/>
          <p:nvPr/>
        </p:nvSpPr>
        <p:spPr>
          <a:xfrm rot="0">
            <a:off x="6995244" y="4199872"/>
            <a:ext cx="4297511" cy="2024381"/>
          </a:xfrm>
          <a:prstGeom prst="rect">
            <a:avLst/>
          </a:prstGeom>
        </p:spPr>
        <p:txBody>
          <a:bodyPr anchor="t" rtlCol="false" tIns="0" lIns="0" bIns="0" rIns="0">
            <a:spAutoFit/>
          </a:bodyPr>
          <a:lstStyle/>
          <a:p>
            <a:pPr algn="ctr" marL="0" indent="0" lvl="1">
              <a:lnSpc>
                <a:spcPts val="7760"/>
              </a:lnSpc>
              <a:spcBef>
                <a:spcPct val="0"/>
              </a:spcBef>
            </a:pPr>
            <a:r>
              <a:rPr lang="en-US" sz="8000">
                <a:solidFill>
                  <a:srgbClr val="000000"/>
                </a:solidFill>
                <a:latin typeface="DM Sans Bold"/>
              </a:rPr>
              <a:t>libraries used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AutoShape 3" id="3"/>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5930165" y="4823914"/>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2227066" y="482391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9653627" y="4823914"/>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3396139" y="4823914"/>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5" id="1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6" id="16"/>
          <p:cNvSpPr txBox="true"/>
          <p:nvPr/>
        </p:nvSpPr>
        <p:spPr>
          <a:xfrm rot="0">
            <a:off x="1838453" y="2459889"/>
            <a:ext cx="14716332" cy="11772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DM Sans Bold"/>
              </a:rPr>
              <a:t>DATA PREPROCESSING</a:t>
            </a:r>
          </a:p>
        </p:txBody>
      </p:sp>
      <p:sp>
        <p:nvSpPr>
          <p:cNvPr name="TextBox 17" id="17"/>
          <p:cNvSpPr txBox="true"/>
          <p:nvPr/>
        </p:nvSpPr>
        <p:spPr>
          <a:xfrm rot="0">
            <a:off x="2227066" y="5616041"/>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01</a:t>
            </a:r>
          </a:p>
        </p:txBody>
      </p:sp>
      <p:sp>
        <p:nvSpPr>
          <p:cNvPr name="TextBox 18" id="18"/>
          <p:cNvSpPr txBox="true"/>
          <p:nvPr/>
        </p:nvSpPr>
        <p:spPr>
          <a:xfrm rot="0">
            <a:off x="5948468" y="5616041"/>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02</a:t>
            </a:r>
          </a:p>
        </p:txBody>
      </p:sp>
      <p:sp>
        <p:nvSpPr>
          <p:cNvPr name="TextBox 19" id="19"/>
          <p:cNvSpPr txBox="true"/>
          <p:nvPr/>
        </p:nvSpPr>
        <p:spPr>
          <a:xfrm rot="0">
            <a:off x="2227066" y="6409791"/>
            <a:ext cx="2646492" cy="1072135"/>
          </a:xfrm>
          <a:prstGeom prst="rect">
            <a:avLst/>
          </a:prstGeom>
        </p:spPr>
        <p:txBody>
          <a:bodyPr anchor="t" rtlCol="false" tIns="0" lIns="0" bIns="0" rIns="0">
            <a:spAutoFit/>
          </a:bodyPr>
          <a:lstStyle/>
          <a:p>
            <a:pPr>
              <a:lnSpc>
                <a:spcPts val="4367"/>
              </a:lnSpc>
            </a:pPr>
            <a:r>
              <a:rPr lang="en-US" sz="2799">
                <a:solidFill>
                  <a:srgbClr val="000000"/>
                </a:solidFill>
                <a:latin typeface="DM Sans Bold"/>
              </a:rPr>
              <a:t>REMOVING NULL VALUES</a:t>
            </a:r>
          </a:p>
        </p:txBody>
      </p:sp>
      <p:sp>
        <p:nvSpPr>
          <p:cNvPr name="TextBox 20" id="20"/>
          <p:cNvSpPr txBox="true"/>
          <p:nvPr/>
        </p:nvSpPr>
        <p:spPr>
          <a:xfrm rot="0">
            <a:off x="5948468" y="6409791"/>
            <a:ext cx="2732862" cy="1624585"/>
          </a:xfrm>
          <a:prstGeom prst="rect">
            <a:avLst/>
          </a:prstGeom>
        </p:spPr>
        <p:txBody>
          <a:bodyPr anchor="t" rtlCol="false" tIns="0" lIns="0" bIns="0" rIns="0">
            <a:spAutoFit/>
          </a:bodyPr>
          <a:lstStyle/>
          <a:p>
            <a:pPr>
              <a:lnSpc>
                <a:spcPts val="4367"/>
              </a:lnSpc>
            </a:pPr>
            <a:r>
              <a:rPr lang="en-US" sz="2799">
                <a:solidFill>
                  <a:srgbClr val="000000"/>
                </a:solidFill>
                <a:latin typeface="DM Sans Bold"/>
              </a:rPr>
              <a:t>CORRECTING INCORRECT DATA TYPES</a:t>
            </a:r>
          </a:p>
        </p:txBody>
      </p:sp>
      <p:sp>
        <p:nvSpPr>
          <p:cNvPr name="TextBox 21" id="21"/>
          <p:cNvSpPr txBox="true"/>
          <p:nvPr/>
        </p:nvSpPr>
        <p:spPr>
          <a:xfrm rot="0">
            <a:off x="9671930" y="5616041"/>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03</a:t>
            </a:r>
          </a:p>
        </p:txBody>
      </p:sp>
      <p:sp>
        <p:nvSpPr>
          <p:cNvPr name="TextBox 22" id="22"/>
          <p:cNvSpPr txBox="true"/>
          <p:nvPr/>
        </p:nvSpPr>
        <p:spPr>
          <a:xfrm rot="0">
            <a:off x="13414442" y="5616041"/>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04</a:t>
            </a:r>
          </a:p>
        </p:txBody>
      </p:sp>
      <p:sp>
        <p:nvSpPr>
          <p:cNvPr name="TextBox 23" id="23"/>
          <p:cNvSpPr txBox="true"/>
          <p:nvPr/>
        </p:nvSpPr>
        <p:spPr>
          <a:xfrm rot="0">
            <a:off x="13414442" y="6409791"/>
            <a:ext cx="2646492" cy="1072135"/>
          </a:xfrm>
          <a:prstGeom prst="rect">
            <a:avLst/>
          </a:prstGeom>
        </p:spPr>
        <p:txBody>
          <a:bodyPr anchor="t" rtlCol="false" tIns="0" lIns="0" bIns="0" rIns="0">
            <a:spAutoFit/>
          </a:bodyPr>
          <a:lstStyle/>
          <a:p>
            <a:pPr>
              <a:lnSpc>
                <a:spcPts val="4367"/>
              </a:lnSpc>
            </a:pPr>
            <a:r>
              <a:rPr lang="en-US" sz="2799">
                <a:solidFill>
                  <a:srgbClr val="000000"/>
                </a:solidFill>
                <a:latin typeface="DM Sans Bold"/>
              </a:rPr>
              <a:t>ADDING NEW COLUMNS</a:t>
            </a:r>
          </a:p>
        </p:txBody>
      </p:sp>
      <p:sp>
        <p:nvSpPr>
          <p:cNvPr name="Freeform 24" id="2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6" id="2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7" id="2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8" id="2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9" id="2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30" id="3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31" id="3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TextBox 32" id="32"/>
          <p:cNvSpPr txBox="true"/>
          <p:nvPr/>
        </p:nvSpPr>
        <p:spPr>
          <a:xfrm rot="0">
            <a:off x="9404161" y="6409791"/>
            <a:ext cx="2732862" cy="1572007"/>
          </a:xfrm>
          <a:prstGeom prst="rect">
            <a:avLst/>
          </a:prstGeom>
        </p:spPr>
        <p:txBody>
          <a:bodyPr anchor="t" rtlCol="false" tIns="0" lIns="0" bIns="0" rIns="0">
            <a:spAutoFit/>
          </a:bodyPr>
          <a:lstStyle/>
          <a:p>
            <a:pPr>
              <a:lnSpc>
                <a:spcPts val="4211"/>
              </a:lnSpc>
            </a:pPr>
            <a:r>
              <a:rPr lang="en-US" sz="2699">
                <a:solidFill>
                  <a:srgbClr val="000000"/>
                </a:solidFill>
                <a:latin typeface="DM Sans Bold"/>
              </a:rPr>
              <a:t>CONVERTING TO PITCH CLASS NOTATION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5400000">
            <a:off x="-1267312" y="3236573"/>
            <a:ext cx="8984687" cy="3813854"/>
          </a:xfrm>
          <a:custGeom>
            <a:avLst/>
            <a:gdLst/>
            <a:ahLst/>
            <a:cxnLst/>
            <a:rect r="r" b="b" t="t" l="l"/>
            <a:pathLst>
              <a:path h="3813854" w="8984687">
                <a:moveTo>
                  <a:pt x="8984687" y="0"/>
                </a:moveTo>
                <a:lnTo>
                  <a:pt x="8984687" y="3813854"/>
                </a:lnTo>
                <a:lnTo>
                  <a:pt x="0" y="3813854"/>
                </a:lnTo>
                <a:lnTo>
                  <a:pt x="0" y="0"/>
                </a:lnTo>
                <a:lnTo>
                  <a:pt x="8984687" y="0"/>
                </a:lnTo>
                <a:close/>
              </a:path>
            </a:pathLst>
          </a:custGeom>
          <a:blipFill>
            <a:blip r:embed="rId3"/>
            <a:stretch>
              <a:fillRect l="-654" t="-15271" r="0" b="-4816"/>
            </a:stretch>
          </a:blipFill>
        </p:spPr>
      </p:sp>
      <p:sp>
        <p:nvSpPr>
          <p:cNvPr name="TextBox 4" id="4"/>
          <p:cNvSpPr txBox="true"/>
          <p:nvPr/>
        </p:nvSpPr>
        <p:spPr>
          <a:xfrm rot="0">
            <a:off x="7293269" y="397438"/>
            <a:ext cx="6320894" cy="1558449"/>
          </a:xfrm>
          <a:prstGeom prst="rect">
            <a:avLst/>
          </a:prstGeom>
        </p:spPr>
        <p:txBody>
          <a:bodyPr anchor="t" rtlCol="false" tIns="0" lIns="0" bIns="0" rIns="0">
            <a:spAutoFit/>
          </a:bodyPr>
          <a:lstStyle/>
          <a:p>
            <a:pPr>
              <a:lnSpc>
                <a:spcPts val="5937"/>
              </a:lnSpc>
            </a:pPr>
            <a:r>
              <a:rPr lang="en-US" sz="6120">
                <a:solidFill>
                  <a:srgbClr val="000000"/>
                </a:solidFill>
                <a:latin typeface="DM Sans Bold"/>
              </a:rPr>
              <a:t>DESCRIPTIVE SATISTICS</a:t>
            </a:r>
          </a:p>
        </p:txBody>
      </p:sp>
      <p:sp>
        <p:nvSpPr>
          <p:cNvPr name="TextBox 5" id="5"/>
          <p:cNvSpPr txBox="true"/>
          <p:nvPr/>
        </p:nvSpPr>
        <p:spPr>
          <a:xfrm rot="0">
            <a:off x="7293269" y="2228456"/>
            <a:ext cx="10559077" cy="7220006"/>
          </a:xfrm>
          <a:prstGeom prst="rect">
            <a:avLst/>
          </a:prstGeom>
        </p:spPr>
        <p:txBody>
          <a:bodyPr anchor="t" rtlCol="false" tIns="0" lIns="0" bIns="0" rIns="0">
            <a:spAutoFit/>
          </a:bodyPr>
          <a:lstStyle/>
          <a:p>
            <a:pPr>
              <a:lnSpc>
                <a:spcPts val="4107"/>
              </a:lnSpc>
            </a:pPr>
            <a:r>
              <a:rPr lang="en-US" sz="3042" spc="182">
                <a:solidFill>
                  <a:srgbClr val="000000"/>
                </a:solidFill>
                <a:latin typeface="DM Sans Bold"/>
              </a:rPr>
              <a:t>Following observations were made using descriptive statistics :-</a:t>
            </a:r>
          </a:p>
          <a:p>
            <a:pPr>
              <a:lnSpc>
                <a:spcPts val="4107"/>
              </a:lnSpc>
            </a:pPr>
          </a:p>
          <a:p>
            <a:pPr marL="485708" indent="-242854" lvl="1">
              <a:lnSpc>
                <a:spcPts val="3037"/>
              </a:lnSpc>
              <a:buFont typeface="Arial"/>
              <a:buChar char="•"/>
            </a:pPr>
            <a:r>
              <a:rPr lang="en-US" sz="2249" spc="134">
                <a:solidFill>
                  <a:srgbClr val="000000"/>
                </a:solidFill>
                <a:latin typeface="DM Sans Bold"/>
              </a:rPr>
              <a:t>The dataset spans from songs released in 1930 to the latest releases in 2023</a:t>
            </a:r>
          </a:p>
          <a:p>
            <a:pPr>
              <a:lnSpc>
                <a:spcPts val="3037"/>
              </a:lnSpc>
            </a:pPr>
          </a:p>
          <a:p>
            <a:pPr marL="485708" indent="-242854" lvl="1">
              <a:lnSpc>
                <a:spcPts val="3037"/>
              </a:lnSpc>
              <a:buFont typeface="Arial"/>
              <a:buChar char="•"/>
            </a:pPr>
            <a:r>
              <a:rPr lang="en-US" sz="2249" spc="134">
                <a:solidFill>
                  <a:srgbClr val="000000"/>
                </a:solidFill>
                <a:latin typeface="DM Sans Bold"/>
              </a:rPr>
              <a:t>The number of streams ranges from a minimum of 2,762 to a maximum of 3,703,895,000.</a:t>
            </a:r>
          </a:p>
          <a:p>
            <a:pPr>
              <a:lnSpc>
                <a:spcPts val="3037"/>
              </a:lnSpc>
            </a:pPr>
          </a:p>
          <a:p>
            <a:pPr marL="485708" indent="-242854" lvl="1">
              <a:lnSpc>
                <a:spcPts val="3037"/>
              </a:lnSpc>
              <a:buFont typeface="Arial"/>
              <a:buChar char="•"/>
            </a:pPr>
            <a:r>
              <a:rPr lang="en-US" sz="2249" spc="134">
                <a:solidFill>
                  <a:srgbClr val="000000"/>
                </a:solidFill>
                <a:latin typeface="DM Sans Bold"/>
              </a:rPr>
              <a:t>BPM (Beats per Minute) ranges from a minimum of 65 to a maximum of 206, with a mean of 122.55.</a:t>
            </a:r>
          </a:p>
          <a:p>
            <a:pPr>
              <a:lnSpc>
                <a:spcPts val="3037"/>
              </a:lnSpc>
            </a:pPr>
          </a:p>
          <a:p>
            <a:pPr marL="485708" indent="-242854" lvl="1">
              <a:lnSpc>
                <a:spcPts val="3037"/>
              </a:lnSpc>
              <a:buFont typeface="Arial"/>
              <a:buChar char="•"/>
            </a:pPr>
            <a:r>
              <a:rPr lang="en-US" sz="2249" spc="134">
                <a:solidFill>
                  <a:srgbClr val="000000"/>
                </a:solidFill>
                <a:latin typeface="DM Sans Bold"/>
              </a:rPr>
              <a:t>Valence (Positivity) ranges from a minimum of 4% to a maximum of 97%, with a mean of 51.41%.</a:t>
            </a:r>
          </a:p>
          <a:p>
            <a:pPr>
              <a:lnSpc>
                <a:spcPts val="3037"/>
              </a:lnSpc>
            </a:pPr>
          </a:p>
          <a:p>
            <a:pPr marL="485708" indent="-242854" lvl="1">
              <a:lnSpc>
                <a:spcPts val="3037"/>
              </a:lnSpc>
              <a:buFont typeface="Arial"/>
              <a:buChar char="•"/>
            </a:pPr>
            <a:r>
              <a:rPr lang="en-US" sz="2249" spc="134">
                <a:solidFill>
                  <a:srgbClr val="000000"/>
                </a:solidFill>
                <a:latin typeface="DM Sans Bold"/>
              </a:rPr>
              <a:t>Danceability ranges from a minimum of 23% to a maximum of 96%, with a mean of 66.98%.</a:t>
            </a:r>
          </a:p>
          <a:p>
            <a:pPr>
              <a:lnSpc>
                <a:spcPts val="303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9144000" y="2422700"/>
            <a:ext cx="8608324" cy="5441600"/>
          </a:xfrm>
          <a:custGeom>
            <a:avLst/>
            <a:gdLst/>
            <a:ahLst/>
            <a:cxnLst/>
            <a:rect r="r" b="b" t="t" l="l"/>
            <a:pathLst>
              <a:path h="5441600" w="8608324">
                <a:moveTo>
                  <a:pt x="0" y="0"/>
                </a:moveTo>
                <a:lnTo>
                  <a:pt x="8608324" y="0"/>
                </a:lnTo>
                <a:lnTo>
                  <a:pt x="8608324" y="5441600"/>
                </a:lnTo>
                <a:lnTo>
                  <a:pt x="0" y="5441600"/>
                </a:lnTo>
                <a:lnTo>
                  <a:pt x="0" y="0"/>
                </a:lnTo>
                <a:close/>
              </a:path>
            </a:pathLst>
          </a:custGeom>
          <a:blipFill>
            <a:blip r:embed="rId3"/>
            <a:stretch>
              <a:fillRect l="-24596" t="0" r="0" b="0"/>
            </a:stretch>
          </a:blipFill>
        </p:spPr>
      </p:sp>
      <p:sp>
        <p:nvSpPr>
          <p:cNvPr name="TextBox 4" id="4"/>
          <p:cNvSpPr txBox="true"/>
          <p:nvPr/>
        </p:nvSpPr>
        <p:spPr>
          <a:xfrm rot="0">
            <a:off x="1028700" y="1200150"/>
            <a:ext cx="8751165" cy="2002417"/>
          </a:xfrm>
          <a:prstGeom prst="rect">
            <a:avLst/>
          </a:prstGeom>
        </p:spPr>
        <p:txBody>
          <a:bodyPr anchor="t" rtlCol="false" tIns="0" lIns="0" bIns="0" rIns="0">
            <a:spAutoFit/>
          </a:bodyPr>
          <a:lstStyle/>
          <a:p>
            <a:pPr>
              <a:lnSpc>
                <a:spcPts val="7663"/>
              </a:lnSpc>
            </a:pPr>
            <a:r>
              <a:rPr lang="en-US" sz="7900">
                <a:solidFill>
                  <a:srgbClr val="000000"/>
                </a:solidFill>
                <a:latin typeface="DM Sans Bold"/>
              </a:rPr>
              <a:t>DATA VISUALIZATION</a:t>
            </a:r>
          </a:p>
        </p:txBody>
      </p:sp>
      <p:sp>
        <p:nvSpPr>
          <p:cNvPr name="TextBox 5" id="5"/>
          <p:cNvSpPr txBox="true"/>
          <p:nvPr/>
        </p:nvSpPr>
        <p:spPr>
          <a:xfrm rot="0">
            <a:off x="1028700" y="3401706"/>
            <a:ext cx="7707571" cy="4246246"/>
          </a:xfrm>
          <a:prstGeom prst="rect">
            <a:avLst/>
          </a:prstGeom>
        </p:spPr>
        <p:txBody>
          <a:bodyPr anchor="t" rtlCol="false" tIns="0" lIns="0" bIns="0" rIns="0">
            <a:spAutoFit/>
          </a:bodyPr>
          <a:lstStyle/>
          <a:p>
            <a:pPr marL="0" indent="0" lvl="0">
              <a:lnSpc>
                <a:spcPts val="4859"/>
              </a:lnSpc>
              <a:spcBef>
                <a:spcPct val="0"/>
              </a:spcBef>
            </a:pPr>
            <a:r>
              <a:rPr lang="en-US" sz="3599" spc="215">
                <a:solidFill>
                  <a:srgbClr val="000000"/>
                </a:solidFill>
                <a:latin typeface="DM Sans Bold"/>
              </a:rPr>
              <a:t>Using various data techniques we visualized our data into barchart, histograms, graphs and correlation matrix to show the relationship between various metrics and how the impact the number of streams.</a:t>
            </a:r>
          </a:p>
        </p:txBody>
      </p:sp>
      <p:sp>
        <p:nvSpPr>
          <p:cNvPr name="TextBox 6" id="6"/>
          <p:cNvSpPr txBox="true"/>
          <p:nvPr/>
        </p:nvSpPr>
        <p:spPr>
          <a:xfrm rot="0">
            <a:off x="9310744" y="1808103"/>
            <a:ext cx="8751165" cy="345581"/>
          </a:xfrm>
          <a:prstGeom prst="rect">
            <a:avLst/>
          </a:prstGeom>
        </p:spPr>
        <p:txBody>
          <a:bodyPr anchor="t" rtlCol="false" tIns="0" lIns="0" bIns="0" rIns="0">
            <a:spAutoFit/>
          </a:bodyPr>
          <a:lstStyle/>
          <a:p>
            <a:pPr>
              <a:lnSpc>
                <a:spcPts val="2619"/>
              </a:lnSpc>
            </a:pPr>
            <a:r>
              <a:rPr lang="en-US" sz="2700">
                <a:solidFill>
                  <a:srgbClr val="000000"/>
                </a:solidFill>
                <a:latin typeface="DM Sans Bold"/>
              </a:rPr>
              <a:t>Most streamed songs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501321" y="826352"/>
            <a:ext cx="17285358" cy="8634296"/>
          </a:xfrm>
          <a:custGeom>
            <a:avLst/>
            <a:gdLst/>
            <a:ahLst/>
            <a:cxnLst/>
            <a:rect r="r" b="b" t="t" l="l"/>
            <a:pathLst>
              <a:path h="8634296" w="17285358">
                <a:moveTo>
                  <a:pt x="0" y="0"/>
                </a:moveTo>
                <a:lnTo>
                  <a:pt x="17285358" y="0"/>
                </a:lnTo>
                <a:lnTo>
                  <a:pt x="17285358" y="8634296"/>
                </a:lnTo>
                <a:lnTo>
                  <a:pt x="0" y="8634296"/>
                </a:lnTo>
                <a:lnTo>
                  <a:pt x="0" y="0"/>
                </a:lnTo>
                <a:close/>
              </a:path>
            </a:pathLst>
          </a:custGeom>
          <a:blipFill>
            <a:blip r:embed="rId29"/>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1280812" y="4389133"/>
            <a:ext cx="15697826" cy="1754786"/>
          </a:xfrm>
          <a:prstGeom prst="rect">
            <a:avLst/>
          </a:prstGeom>
        </p:spPr>
        <p:txBody>
          <a:bodyPr anchor="t" rtlCol="false" tIns="0" lIns="0" bIns="0" rIns="0">
            <a:spAutoFit/>
          </a:bodyPr>
          <a:lstStyle/>
          <a:p>
            <a:pPr algn="ctr">
              <a:lnSpc>
                <a:spcPts val="12699"/>
              </a:lnSpc>
            </a:pPr>
            <a:r>
              <a:rPr lang="en-US" sz="14597">
                <a:solidFill>
                  <a:srgbClr val="000000"/>
                </a:solidFill>
                <a:latin typeface="DM Sans Bold"/>
              </a:rPr>
              <a:t>OBSERVATIONS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DAF19AASpJo</dc:identifier>
  <dcterms:modified xsi:type="dcterms:W3CDTF">2011-08-01T06:04:30Z</dcterms:modified>
  <cp:revision>1</cp:revision>
  <dc:title>Blue Doodle Project Presentation</dc:title>
</cp:coreProperties>
</file>